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4"/>
  </p:notesMasterIdLst>
  <p:sldIdLst>
    <p:sldId id="257" r:id="rId2"/>
    <p:sldId id="259" r:id="rId3"/>
    <p:sldId id="26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1E351-00FA-4340-9CAA-8DED074381CA}" v="6" dt="2025-08-19T09:29:11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egwa, Linus (CDC/GHC/DGHP)" userId="90869ba8-2dd7-483d-909e-ecbb061f2b08" providerId="ADAL" clId="{A8E1E351-00FA-4340-9CAA-8DED074381CA}"/>
    <pc:docChg chg="custSel delSld modSld">
      <pc:chgData name="Ndegwa, Linus (CDC/GHC/DGHP)" userId="90869ba8-2dd7-483d-909e-ecbb061f2b08" providerId="ADAL" clId="{A8E1E351-00FA-4340-9CAA-8DED074381CA}" dt="2025-08-19T09:29:18.465" v="90" actId="207"/>
      <pc:docMkLst>
        <pc:docMk/>
      </pc:docMkLst>
      <pc:sldChg chg="del">
        <pc:chgData name="Ndegwa, Linus (CDC/GHC/DGHP)" userId="90869ba8-2dd7-483d-909e-ecbb061f2b08" providerId="ADAL" clId="{A8E1E351-00FA-4340-9CAA-8DED074381CA}" dt="2025-08-18T12:13:18.347" v="74" actId="47"/>
        <pc:sldMkLst>
          <pc:docMk/>
          <pc:sldMk cId="2206673653" sldId="256"/>
        </pc:sldMkLst>
      </pc:sldChg>
      <pc:sldChg chg="addSp delSp modSp mod">
        <pc:chgData name="Ndegwa, Linus (CDC/GHC/DGHP)" userId="90869ba8-2dd7-483d-909e-ecbb061f2b08" providerId="ADAL" clId="{A8E1E351-00FA-4340-9CAA-8DED074381CA}" dt="2025-08-19T09:29:18.465" v="90" actId="207"/>
        <pc:sldMkLst>
          <pc:docMk/>
          <pc:sldMk cId="989528442" sldId="257"/>
        </pc:sldMkLst>
        <pc:spChg chg="mod">
          <ac:chgData name="Ndegwa, Linus (CDC/GHC/DGHP)" userId="90869ba8-2dd7-483d-909e-ecbb061f2b08" providerId="ADAL" clId="{A8E1E351-00FA-4340-9CAA-8DED074381CA}" dt="2025-08-19T09:29:18.465" v="90" actId="207"/>
          <ac:spMkLst>
            <pc:docMk/>
            <pc:sldMk cId="989528442" sldId="257"/>
            <ac:spMk id="2" creationId="{B002A01C-5037-4788-21F4-2AE17BD135C6}"/>
          </ac:spMkLst>
        </pc:spChg>
        <pc:spChg chg="mod">
          <ac:chgData name="Ndegwa, Linus (CDC/GHC/DGHP)" userId="90869ba8-2dd7-483d-909e-ecbb061f2b08" providerId="ADAL" clId="{A8E1E351-00FA-4340-9CAA-8DED074381CA}" dt="2025-08-18T12:12:02.947" v="53" actId="5793"/>
          <ac:spMkLst>
            <pc:docMk/>
            <pc:sldMk cId="989528442" sldId="257"/>
            <ac:spMk id="3" creationId="{FC3E19D2-11B7-8886-50FE-91F2A3A572EA}"/>
          </ac:spMkLst>
        </pc:spChg>
        <pc:spChg chg="mod ord">
          <ac:chgData name="Ndegwa, Linus (CDC/GHC/DGHP)" userId="90869ba8-2dd7-483d-909e-ecbb061f2b08" providerId="ADAL" clId="{A8E1E351-00FA-4340-9CAA-8DED074381CA}" dt="2025-08-18T12:32:15.550" v="86" actId="166"/>
          <ac:spMkLst>
            <pc:docMk/>
            <pc:sldMk cId="989528442" sldId="257"/>
            <ac:spMk id="4" creationId="{F03E9B44-688C-2128-90AF-05A21FDE575F}"/>
          </ac:spMkLst>
        </pc:spChg>
        <pc:spChg chg="mod">
          <ac:chgData name="Ndegwa, Linus (CDC/GHC/DGHP)" userId="90869ba8-2dd7-483d-909e-ecbb061f2b08" providerId="ADAL" clId="{A8E1E351-00FA-4340-9CAA-8DED074381CA}" dt="2025-08-18T12:15:26.082" v="82"/>
          <ac:spMkLst>
            <pc:docMk/>
            <pc:sldMk cId="989528442" sldId="257"/>
            <ac:spMk id="6" creationId="{81AEC80A-7A40-D80C-3C7A-5A65C644BBB2}"/>
          </ac:spMkLst>
        </pc:spChg>
        <pc:picChg chg="del">
          <ac:chgData name="Ndegwa, Linus (CDC/GHC/DGHP)" userId="90869ba8-2dd7-483d-909e-ecbb061f2b08" providerId="ADAL" clId="{A8E1E351-00FA-4340-9CAA-8DED074381CA}" dt="2025-08-18T12:12:46.526" v="69" actId="478"/>
          <ac:picMkLst>
            <pc:docMk/>
            <pc:sldMk cId="989528442" sldId="257"/>
            <ac:picMk id="7" creationId="{9831D9DD-6FA1-200F-D77A-9F7C9224D46E}"/>
          </ac:picMkLst>
        </pc:picChg>
        <pc:picChg chg="add mod">
          <ac:chgData name="Ndegwa, Linus (CDC/GHC/DGHP)" userId="90869ba8-2dd7-483d-909e-ecbb061f2b08" providerId="ADAL" clId="{A8E1E351-00FA-4340-9CAA-8DED074381CA}" dt="2025-08-18T12:32:25.613" v="87" actId="1076"/>
          <ac:picMkLst>
            <pc:docMk/>
            <pc:sldMk cId="989528442" sldId="257"/>
            <ac:picMk id="9" creationId="{637255D0-F9C3-D4F7-A997-2989F6920D10}"/>
          </ac:picMkLst>
        </pc:picChg>
      </pc:sldChg>
      <pc:sldChg chg="modSp mod">
        <pc:chgData name="Ndegwa, Linus (CDC/GHC/DGHP)" userId="90869ba8-2dd7-483d-909e-ecbb061f2b08" providerId="ADAL" clId="{A8E1E351-00FA-4340-9CAA-8DED074381CA}" dt="2025-08-18T12:13:42.728" v="76" actId="20577"/>
        <pc:sldMkLst>
          <pc:docMk/>
          <pc:sldMk cId="2404167853" sldId="258"/>
        </pc:sldMkLst>
        <pc:spChg chg="mod">
          <ac:chgData name="Ndegwa, Linus (CDC/GHC/DGHP)" userId="90869ba8-2dd7-483d-909e-ecbb061f2b08" providerId="ADAL" clId="{A8E1E351-00FA-4340-9CAA-8DED074381CA}" dt="2025-08-18T12:13:42.728" v="76" actId="20577"/>
          <ac:spMkLst>
            <pc:docMk/>
            <pc:sldMk cId="2404167853" sldId="258"/>
            <ac:spMk id="7" creationId="{E23AFD06-ED51-85B8-9F30-D22AF0823852}"/>
          </ac:spMkLst>
        </pc:spChg>
      </pc:sldChg>
      <pc:sldChg chg="modSp">
        <pc:chgData name="Ndegwa, Linus (CDC/GHC/DGHP)" userId="90869ba8-2dd7-483d-909e-ecbb061f2b08" providerId="ADAL" clId="{A8E1E351-00FA-4340-9CAA-8DED074381CA}" dt="2025-08-18T12:15:08.331" v="81"/>
        <pc:sldMkLst>
          <pc:docMk/>
          <pc:sldMk cId="2485494332" sldId="259"/>
        </pc:sldMkLst>
        <pc:spChg chg="mod">
          <ac:chgData name="Ndegwa, Linus (CDC/GHC/DGHP)" userId="90869ba8-2dd7-483d-909e-ecbb061f2b08" providerId="ADAL" clId="{A8E1E351-00FA-4340-9CAA-8DED074381CA}" dt="2025-08-18T12:15:08.331" v="81"/>
          <ac:spMkLst>
            <pc:docMk/>
            <pc:sldMk cId="2485494332" sldId="259"/>
            <ac:spMk id="4" creationId="{4F4156DD-B912-EEE7-ACC5-95D1B981DE1A}"/>
          </ac:spMkLst>
        </pc:spChg>
      </pc:sldChg>
      <pc:sldChg chg="modSp mod">
        <pc:chgData name="Ndegwa, Linus (CDC/GHC/DGHP)" userId="90869ba8-2dd7-483d-909e-ecbb061f2b08" providerId="ADAL" clId="{A8E1E351-00FA-4340-9CAA-8DED074381CA}" dt="2025-08-18T12:14:37.918" v="79"/>
        <pc:sldMkLst>
          <pc:docMk/>
          <pc:sldMk cId="3792746896" sldId="260"/>
        </pc:sldMkLst>
        <pc:spChg chg="mod">
          <ac:chgData name="Ndegwa, Linus (CDC/GHC/DGHP)" userId="90869ba8-2dd7-483d-909e-ecbb061f2b08" providerId="ADAL" clId="{A8E1E351-00FA-4340-9CAA-8DED074381CA}" dt="2025-08-18T12:14:37.918" v="79"/>
          <ac:spMkLst>
            <pc:docMk/>
            <pc:sldMk cId="3792746896" sldId="260"/>
            <ac:spMk id="8" creationId="{94D0B3E2-43B5-6C9C-31B3-8E09676CDCA4}"/>
          </ac:spMkLst>
        </pc:spChg>
      </pc:sldChg>
      <pc:sldChg chg="del">
        <pc:chgData name="Ndegwa, Linus (CDC/GHC/DGHP)" userId="90869ba8-2dd7-483d-909e-ecbb061f2b08" providerId="ADAL" clId="{A8E1E351-00FA-4340-9CAA-8DED074381CA}" dt="2025-08-18T12:13:22.046" v="75" actId="47"/>
        <pc:sldMkLst>
          <pc:docMk/>
          <pc:sldMk cId="1418306999" sldId="26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669528799" sldId="26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0" sldId="367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29385977" sldId="368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45808967" sldId="368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27983858" sldId="368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816608638" sldId="368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796173552" sldId="368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63688262" sldId="368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87983229" sldId="368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433579917" sldId="368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376152408" sldId="368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139789279" sldId="369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933535918" sldId="21473760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673698768" sldId="214737610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252542684" sldId="214748136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00551656" sldId="214748142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4274448204" sldId="214748149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1846264" sldId="214748150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035594393" sldId="214748150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66944768" sldId="214748150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76673120" sldId="214748150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807087759" sldId="214748150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37240814" sldId="214748150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306713405" sldId="214748150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287502094" sldId="214748151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87285987" sldId="214748151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877681277" sldId="21474815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55469215" sldId="214748151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15973122" sldId="214748151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657724514" sldId="2147481516"/>
        </pc:sldMkLst>
      </pc:sldChg>
      <pc:sldMasterChg chg="delSldLayout">
        <pc:chgData name="Ndegwa, Linus (CDC/GHC/DGHP)" userId="90869ba8-2dd7-483d-909e-ecbb061f2b08" providerId="ADAL" clId="{A8E1E351-00FA-4340-9CAA-8DED074381CA}" dt="2025-08-18T12:10:21.119" v="0" actId="47"/>
        <pc:sldMasterMkLst>
          <pc:docMk/>
          <pc:sldMasterMk cId="2032390510" sldId="2147483763"/>
        </pc:sldMasterMkLst>
        <pc:sldLayoutChg chg="del">
          <pc:chgData name="Ndegwa, Linus (CDC/GHC/DGHP)" userId="90869ba8-2dd7-483d-909e-ecbb061f2b08" providerId="ADAL" clId="{A8E1E351-00FA-4340-9CAA-8DED074381CA}" dt="2025-08-18T12:10:21.119" v="0" actId="47"/>
          <pc:sldLayoutMkLst>
            <pc:docMk/>
            <pc:sldMasterMk cId="2032390510" sldId="2147483763"/>
            <pc:sldLayoutMk cId="2378399069" sldId="21474837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x-none" smtClean="0"/>
              <a:t>9/11/2025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x-none" smtClean="0"/>
              <a:t>9/11/2025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x-none" smtClean="0"/>
              <a:t>9/11/2025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x-none" smtClean="0"/>
              <a:t>9/11/2025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x-none" smtClean="0"/>
              <a:t>9/11/2025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x-none" smtClean="0"/>
              <a:t>9/11/2025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x-none" smtClean="0"/>
              <a:t>9/11/2025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x-none" smtClean="0"/>
              <a:t>9/11/2025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Yly-yVoAAAAJ&amp;hl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7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9" y="344964"/>
            <a:ext cx="11923621" cy="127753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1F1F1F"/>
                </a:solidFill>
                <a:latin typeface="Google Sans"/>
              </a:rPr>
              <a:t>Antimicrobial Resistance Profiles and Detection of mecA, blaCTX-M-1, and blaSHV genes in Bacteria among Diabetic Foot Ulcer Patients from Kisumu County, Kenya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=""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x-none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x-none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=""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6964688" y="2167010"/>
            <a:ext cx="468795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Name: Silas O. Awuor</a:t>
            </a:r>
            <a:endParaRPr lang="en-US" sz="19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Qualification: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CMLT, DMLT, B.Sc., MSc, PhD-Medical Microbiology</a:t>
            </a:r>
            <a:endParaRPr lang="en-US" sz="19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Specialty: Medical Microbiology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Institution: JOOTRH-Kisumu</a:t>
            </a:r>
            <a:endParaRPr lang="en-US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68" y="1630964"/>
            <a:ext cx="2074025" cy="2155939"/>
          </a:xfrm>
        </p:spPr>
      </p:pic>
      <p:sp>
        <p:nvSpPr>
          <p:cNvPr id="24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 txBox="1">
            <a:spLocks noRot="1" noMove="1" noResize="1" noEditPoints="1" noAdjustHandles="1" noChangeArrowheads="1" noChangeShapeType="1"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solidFill>
                <a:srgbClr val="005B84"/>
              </a:solidFill>
            </a:endParaRPr>
          </a:p>
          <a:p>
            <a:endParaRPr lang="en-US" sz="1600" dirty="0">
              <a:solidFill>
                <a:srgbClr val="005B84"/>
              </a:solidFill>
            </a:endParaRPr>
          </a:p>
          <a:p>
            <a:endParaRPr lang="en-US" sz="1600" dirty="0" smtClean="0">
              <a:solidFill>
                <a:srgbClr val="005B84"/>
              </a:solidFill>
            </a:endParaRPr>
          </a:p>
          <a:p>
            <a:endParaRPr lang="en-US" sz="1600" dirty="0">
              <a:solidFill>
                <a:srgbClr val="005B84"/>
              </a:solidFill>
            </a:endParaRPr>
          </a:p>
          <a:p>
            <a:r>
              <a:rPr lang="en-US" sz="1600" dirty="0" smtClean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93" y="0"/>
            <a:ext cx="6855753" cy="388077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Approximately, 201 base pair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amplicon size was obtained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SHV genes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five isolates analyzed, only one (20%) isolate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KC14Kleb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was also positive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SHV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 as shown in Figure 3 below.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presence of mixed genes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CTX-M-1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SHV genes in sample KD14Kleb.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2861" y="3313217"/>
            <a:ext cx="7469139" cy="789458"/>
          </a:xfrm>
        </p:spPr>
        <p:txBody>
          <a:bodyPr/>
          <a:lstStyle/>
          <a:p>
            <a:r>
              <a:rPr lang="en-US" sz="1600" b="1" dirty="0"/>
              <a:t>Figure 3: Gel electrophoresis of PCR products for selected Gram-negative multidrug-resistant bacteria from wounds of patients with DFI for</a:t>
            </a:r>
            <a:r>
              <a:rPr lang="en-US" sz="1600" b="1" i="1" dirty="0"/>
              <a:t> bla</a:t>
            </a:r>
            <a:r>
              <a:rPr lang="en-US" sz="1600" b="1" dirty="0"/>
              <a:t>SHV</a:t>
            </a:r>
            <a:r>
              <a:rPr lang="en-US" sz="1600" b="1" baseline="-25000" dirty="0"/>
              <a:t> </a:t>
            </a:r>
            <a:r>
              <a:rPr lang="en-US" sz="1600" b="1" dirty="0"/>
              <a:t>gene </a:t>
            </a: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10</a:t>
            </a:fld>
            <a:endParaRPr lang="x-none"/>
          </a:p>
        </p:txBody>
      </p:sp>
      <p:pic>
        <p:nvPicPr>
          <p:cNvPr id="6" name="Picture 5" descr="D:\RESEAECH\MY RESEARCH\Grant Phage\KPC 201 bp label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4552950" cy="3230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3310" y="4702560"/>
            <a:ext cx="109013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 is DNA ladder (100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1000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1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KC17EC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KC13Kleb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KC18Ps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 is Positive control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Klebsiella pneumoniae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NCTC 13368); 5 is Non template control, 6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KC14Kleb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7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KC06Pro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 txBox="1">
            <a:spLocks noRot="1" noMove="1" noResize="1" noEditPoints="1" noAdjustHandles="1" noChangeArrowheads="1" noChangeShapeType="1"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4" y="110837"/>
            <a:ext cx="8596668" cy="6016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0649"/>
            <a:ext cx="11364686" cy="497258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underscores the critical need for informed treatment strategies in diabetic foot infections, given the high prevalence of multidrug-resistant bacteria and the detection of key resistance genes such 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CTX-M-1,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SHV.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and sensitivity testing, guided by current CLSI guidelines, is essential to optimize antibiotic therapy.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exploring alternative therapies, such as phage therapy, and implementing continuous surveillance and coordinated infection control measures are crucial to mitigate the spread of resistant pathogens and improve patient outcomes.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11</a:t>
            </a:fld>
            <a:endParaRPr lang="x-none"/>
          </a:p>
        </p:txBody>
      </p:sp>
      <p:sp>
        <p:nvSpPr>
          <p:cNvPr id="6" name="Rectangle 5"/>
          <p:cNvSpPr/>
          <p:nvPr/>
        </p:nvSpPr>
        <p:spPr>
          <a:xfrm>
            <a:off x="190006" y="4151804"/>
            <a:ext cx="11637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REFERENCE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scholar.google.com/citations?user=Yly-yVoAAAAJ&amp;hl=en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Awuor, S. O., Omwenga, E. O., 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Daud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I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&amp;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Eliud N.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(2025).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Phage therapy: A new Frontier for Diabetic Foot Ulcer Infections in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Kenya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Plos one Health.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56" y="3527460"/>
            <a:ext cx="8596668" cy="2513902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ONGOING STUDY: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Antimicrobial Resistance Profiling and Efficacy Validation of Lytic Bacteriophages Against Selected Pathogens Isolated From Diabetic Foot Ulcers In Kisumu County, Kenya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12</a:t>
            </a:fld>
            <a:endParaRPr 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77" y="1570474"/>
            <a:ext cx="1822862" cy="1956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74" y="1634488"/>
            <a:ext cx="1865538" cy="1828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25" y="1570475"/>
            <a:ext cx="1971305" cy="1956986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64" y="199496"/>
            <a:ext cx="8596668" cy="5898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5B84"/>
                </a:solidFill>
              </a:rPr>
              <a:t>Introduction </a:t>
            </a:r>
            <a:endParaRPr lang="x-none" b="1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699"/>
            <a:ext cx="11756572" cy="388077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management of Diabetic foot ulcers (DFU) requires timely treatment of infections with appropriate antibiotics based on culture and susceptibility results.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challenges in diagnostic testing persist and consequently, data on prevalent bacteria, their antimicrobial resistance profiles and genes remains scanty.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profiled the prevalent bacteria in Diabetic foot infection (DFI), their antimicrobial susceptibility patterns, and associated resistance genes.</a:t>
            </a:r>
          </a:p>
          <a:p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x-none" smtClean="0"/>
              <a:t>2</a:t>
            </a:fld>
            <a:endParaRPr lang="x-none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12" y="182088"/>
            <a:ext cx="8596668" cy="68481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Methodology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9" y="1211282"/>
            <a:ext cx="11863448" cy="495201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multi-center cross sectional study was conducted from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March 2025-July 2025,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involving 117 patients with DFU, attending selected referral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hospitals within the seven sub-county in Kisumu County.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Wound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swabs were aseptically collected and placed in Stuart transport medium, then pre-enriched prior to inoculation onto Blood, MacConkey and Chocolate Agar to isolate aerobic microorganisms.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Bacteria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identification was based on colony morphology, Gram stain and conventional biochemical tests.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Antibiotic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susceptibility testing was performed using Kirby-Bauer disk diffusion method.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ethicillin-resistant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Staphylococcus aureus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(MRSA) and extended-spectrum beta-lactamase-producing Enterobacterales (ESBL-PE) were identified phenotypically.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gene in selected MRSA, and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CTX-M-1 and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SHV-1 in ESBL-PE were detected using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Uniplex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PCR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electrophoresed using 1.5% agarose gel.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3</a:t>
            </a:fld>
            <a:endParaRPr lang="x-none"/>
          </a:p>
        </p:txBody>
      </p:sp>
      <p:sp>
        <p:nvSpPr>
          <p:cNvPr id="6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77" y="87085"/>
            <a:ext cx="8596668" cy="70856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5B84"/>
                </a:solidFill>
              </a:rPr>
              <a:t>RESULT &amp; DISCUSSION</a:t>
            </a:r>
            <a:endParaRPr lang="x-none" b="1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433"/>
            <a:ext cx="11851574" cy="38807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117 DFU patients, 105 (89.7%) yielded bacterial growth (for diabetic foot infection (DFI)).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whose samples yielded bacterial growth, 80 (76.2%) had monomicrobial infections while 25 (23.8%) had poly microbial infections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those with poly-microbial infections, 15 (14.3%), 6 (5.7%) and 4 (3.8%) had two, three and four bacteria isolated from the same patient, respectively.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144 bacterial isolates were obtained from 105 patients that had DFI.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4</a:t>
            </a:fld>
            <a:endParaRPr lang="x-none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5</a:t>
            </a:fld>
            <a:endParaRPr lang="x-none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0755"/>
              </p:ext>
            </p:extLst>
          </p:nvPr>
        </p:nvGraphicFramePr>
        <p:xfrm>
          <a:off x="4705884" y="581891"/>
          <a:ext cx="6228031" cy="654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5956042" imgH="5834164" progId="Word.Document.12">
                  <p:embed/>
                </p:oleObj>
              </mc:Choice>
              <mc:Fallback>
                <p:oleObj name="Document" r:id="rId4" imgW="5956042" imgH="5834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5884" y="581891"/>
                        <a:ext cx="6228031" cy="654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705101" y="116835"/>
            <a:ext cx="8229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1: Bacterial profile on Diabetic Foot ulcers of patients from the different sub-counties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52" y="4275642"/>
            <a:ext cx="425129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Muhoroni sub-county,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Nyando SC,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Nyakach SC,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Kisumu West SC,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Kisumu Central SC,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Kisumu East SC and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Seme SC.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273" y="5759448"/>
            <a:ext cx="9381066" cy="563827"/>
          </a:xfrm>
        </p:spPr>
        <p:txBody>
          <a:bodyPr/>
          <a:lstStyle/>
          <a:p>
            <a:r>
              <a:rPr lang="en-US" sz="1600" b="1" dirty="0" smtClean="0"/>
              <a:t>KEY: Where:[-] </a:t>
            </a:r>
            <a:r>
              <a:rPr lang="en-US" sz="1600" b="1" dirty="0"/>
              <a:t>represent Antibiotic not recommended for antimicrobial susceptibility testing on the bacteria</a:t>
            </a: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6</a:t>
            </a:fld>
            <a:endParaRPr lang="x-non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26106"/>
              </p:ext>
            </p:extLst>
          </p:nvPr>
        </p:nvGraphicFramePr>
        <p:xfrm>
          <a:off x="225631" y="1199408"/>
          <a:ext cx="10889673" cy="484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4" imgW="5956042" imgH="4527326" progId="Word.Document.12">
                  <p:embed/>
                </p:oleObj>
              </mc:Choice>
              <mc:Fallback>
                <p:oleObj name="Document" r:id="rId4" imgW="5956042" imgH="4527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631" y="1199408"/>
                        <a:ext cx="10889673" cy="484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5631" y="367022"/>
            <a:ext cx="108896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2a: Resistance patterns of the prevalent Gram negative bacteria on DFU to commonly used Antibiotic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 txBox="1">
            <a:spLocks noRot="1" noMove="1" noResize="1" noEditPoints="1" noAdjustHandles="1" noChangeArrowheads="1" noChangeShapeType="1"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solidFill>
                <a:srgbClr val="005B84"/>
              </a:solidFill>
            </a:endParaRPr>
          </a:p>
          <a:p>
            <a:endParaRPr lang="en-US" sz="1600" dirty="0">
              <a:solidFill>
                <a:srgbClr val="005B84"/>
              </a:solidFill>
            </a:endParaRPr>
          </a:p>
          <a:p>
            <a:endParaRPr lang="en-US" sz="1600" dirty="0" smtClean="0">
              <a:solidFill>
                <a:srgbClr val="005B84"/>
              </a:solidFill>
            </a:endParaRPr>
          </a:p>
          <a:p>
            <a:r>
              <a:rPr lang="en-US" sz="1600" dirty="0" smtClean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5" y="225243"/>
            <a:ext cx="8953367" cy="589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Table 2b: Resistance patterns of the prevalent Gram positive bacteria on DFU to commonly used Antibiotic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3" y="5807034"/>
            <a:ext cx="7913329" cy="599453"/>
          </a:xfrm>
        </p:spPr>
        <p:txBody>
          <a:bodyPr/>
          <a:lstStyle/>
          <a:p>
            <a:r>
              <a:rPr lang="en-US" sz="1600" b="1" dirty="0" smtClean="0"/>
              <a:t>KEY: </a:t>
            </a:r>
            <a:r>
              <a:rPr lang="en-US" sz="1600" b="1" dirty="0"/>
              <a:t>Where: [-] represent Antibiotic not recommended for antimicrobial susceptibility testing on the bacteria</a:t>
            </a: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7</a:t>
            </a:fld>
            <a:endParaRPr lang="x-non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22076"/>
              </p:ext>
            </p:extLst>
          </p:nvPr>
        </p:nvGraphicFramePr>
        <p:xfrm>
          <a:off x="320635" y="1009403"/>
          <a:ext cx="10652166" cy="47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5956042" imgH="3312625" progId="Word.Document.12">
                  <p:embed/>
                </p:oleObj>
              </mc:Choice>
              <mc:Fallback>
                <p:oleObj name="Document" r:id="rId4" imgW="5956042" imgH="3312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635" y="1009403"/>
                        <a:ext cx="10652166" cy="479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 txBox="1">
            <a:spLocks noRot="1" noMove="1" noResize="1" noEditPoints="1" noAdjustHandles="1" noChangeArrowheads="1" noChangeShapeType="1"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solidFill>
                <a:srgbClr val="005B84"/>
              </a:solidFill>
            </a:endParaRPr>
          </a:p>
          <a:p>
            <a:endParaRPr lang="en-US" sz="1600" dirty="0">
              <a:solidFill>
                <a:srgbClr val="005B84"/>
              </a:solidFill>
            </a:endParaRPr>
          </a:p>
          <a:p>
            <a:endParaRPr lang="en-US" sz="1600" dirty="0" smtClean="0">
              <a:solidFill>
                <a:srgbClr val="005B84"/>
              </a:solidFill>
            </a:endParaRPr>
          </a:p>
          <a:p>
            <a:r>
              <a:rPr lang="en-US" sz="1600" dirty="0" smtClean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46462"/>
            <a:ext cx="9559636" cy="69668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genes from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295" y="4259468"/>
            <a:ext cx="5961413" cy="700645"/>
          </a:xfrm>
        </p:spPr>
        <p:txBody>
          <a:bodyPr/>
          <a:lstStyle/>
          <a:p>
            <a:r>
              <a:rPr lang="en-US" sz="1400" b="1" dirty="0"/>
              <a:t>Figure 1: Gel electrophoresis of PCR product of selected multi-drug resistant </a:t>
            </a:r>
            <a:r>
              <a:rPr lang="en-US" sz="1400" b="1" i="1" dirty="0"/>
              <a:t>S. aureus</a:t>
            </a:r>
            <a:r>
              <a:rPr lang="en-US" sz="1400" b="1" dirty="0"/>
              <a:t> isolated from wounds of patients with DFI for mecA gene. </a:t>
            </a:r>
            <a:endParaRPr lang="en-US" sz="1400" dirty="0"/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8</a:t>
            </a:fld>
            <a:endParaRPr lang="x-none" dirty="0"/>
          </a:p>
        </p:txBody>
      </p:sp>
      <p:pic>
        <p:nvPicPr>
          <p:cNvPr id="6" name="Picture 5" descr="C:\Users\NIBRAD\Desktop\mec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63" y="760021"/>
            <a:ext cx="3476625" cy="33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3127" y="843148"/>
            <a:ext cx="8317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Nine (9) of the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S. aureus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isolates that showed multi drug resistance (MDR) including phenotypic resistance to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cefoxitin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antibiotic were subjected to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uniplex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PCR for detection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genes.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Approximately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147 base pair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amplicon size was obtained for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genes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Out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the nine MDR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S. aureus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isolates analyzed for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genes, five (56%) isolates (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KC14-sa, KC10a-sa, KC08-sa, KC16-sa,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KC11b-sa)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were positive as shown in Figure 1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03761" y="5402469"/>
            <a:ext cx="114003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lane; M is DNA ladder (100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1000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1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KC14-sa,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KC10a-sa,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KC08-sa,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KC07-sa,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KC04-sa,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KC16-sa,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KC11b-sa,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KC19-sa,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KC15-sa,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is Positive control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ATCC 33591) and 11 is a Non template control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10837"/>
            <a:ext cx="11625943" cy="8985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Characterization of </a:t>
            </a:r>
            <a:r>
              <a:rPr lang="en-US" b="1" i="1" dirty="0">
                <a:solidFill>
                  <a:schemeClr val="tx1"/>
                </a:solidFill>
              </a:rPr>
              <a:t>β-Lactamase </a:t>
            </a:r>
            <a:r>
              <a:rPr lang="en-US" b="1" dirty="0">
                <a:solidFill>
                  <a:schemeClr val="tx1"/>
                </a:solidFill>
              </a:rPr>
              <a:t>genes from selected MDR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Gram-negative bacteria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293690"/>
            <a:ext cx="7754147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(10)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isolates including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Klebsiella, 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exhibited multidrug resistance, resistance to Imipenem inclusive, were subjected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uniplex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PCR for detection of TEM, KPC,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CTX-M-1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SHV genes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isolates were negative for TEM and KPC genes.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499 base pair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amplicon size was obtained for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CTX-M-1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of the 10 isolates analyzed, six (60%) isolates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KC17EC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KC13Kleb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KC14Kleb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10-KC18Ps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KC20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12-KC06Pro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were positive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CTX-M-1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as shown in Figure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1630" y="4435644"/>
            <a:ext cx="7350385" cy="504451"/>
          </a:xfrm>
        </p:spPr>
        <p:txBody>
          <a:bodyPr/>
          <a:lstStyle/>
          <a:p>
            <a:r>
              <a:rPr lang="en-US" sz="1400" dirty="0"/>
              <a:t>Figure 2: </a:t>
            </a:r>
            <a:r>
              <a:rPr lang="en-US" sz="1400" b="1" dirty="0"/>
              <a:t>Gel electrophoresis of PCR product of selected Gram-negative multidrug-resistant bacteria from wounds of patients with DFI for </a:t>
            </a:r>
            <a:r>
              <a:rPr lang="en-US" sz="1400" b="1" i="1" dirty="0"/>
              <a:t>bla</a:t>
            </a:r>
            <a:r>
              <a:rPr lang="en-US" sz="1400" b="1" dirty="0"/>
              <a:t>CTX-M-1</a:t>
            </a:r>
            <a:r>
              <a:rPr lang="en-US" sz="1400" b="1" i="1" dirty="0"/>
              <a:t> </a:t>
            </a:r>
            <a:r>
              <a:rPr lang="en-US" sz="1400" b="1" dirty="0"/>
              <a:t>gene. </a:t>
            </a: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9</a:t>
            </a:fld>
            <a:endParaRPr lang="x-none"/>
          </a:p>
        </p:txBody>
      </p:sp>
      <p:pic>
        <p:nvPicPr>
          <p:cNvPr id="6" name="Picture 5" descr="D:\RESEAECH\MY RESEARCH\Grant Phage\CTX-M 499 bp Label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71896"/>
            <a:ext cx="3962400" cy="3491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03762" y="4924300"/>
            <a:ext cx="1148343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 is DNA ladder (100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1000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1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KC17EC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KC10EC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is Positive control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coli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NCTC 13353), 4 is Non template control, 5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KC13Kleb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KC15Kleb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KC17kleb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KC26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KC14Kleb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10 is HM18Ps), 11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KC20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and 12 is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KC06Pro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 txBox="1">
            <a:spLocks noRot="1" noMove="1" noResize="1" noEditPoints="1" noAdjustHandles="1" noChangeArrowheads="1" noChangeShapeType="1"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solidFill>
                <a:srgbClr val="005B84"/>
              </a:solidFill>
            </a:endParaRPr>
          </a:p>
          <a:p>
            <a:endParaRPr lang="en-US" sz="1600" dirty="0">
              <a:solidFill>
                <a:srgbClr val="005B84"/>
              </a:solidFill>
            </a:endParaRPr>
          </a:p>
          <a:p>
            <a:endParaRPr lang="en-US" sz="1600" dirty="0" smtClean="0">
              <a:solidFill>
                <a:srgbClr val="005B84"/>
              </a:solidFill>
            </a:endParaRPr>
          </a:p>
          <a:p>
            <a:r>
              <a:rPr lang="en-US" sz="1600" dirty="0" smtClean="0">
                <a:solidFill>
                  <a:srgbClr val="005B84"/>
                </a:solidFill>
              </a:rPr>
              <a:t>IPNET-K Conference 2025</a:t>
            </a:r>
            <a:endParaRPr lang="x-none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1557</TotalTime>
  <Words>1238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Arial</vt:lpstr>
      <vt:lpstr>Calibri</vt:lpstr>
      <vt:lpstr>Garamond</vt:lpstr>
      <vt:lpstr>Gill Sans MT</vt:lpstr>
      <vt:lpstr>Google Sans</vt:lpstr>
      <vt:lpstr>Times New Roman</vt:lpstr>
      <vt:lpstr>Trebuchet MS</vt:lpstr>
      <vt:lpstr>Wingdings</vt:lpstr>
      <vt:lpstr>Wingdings 3</vt:lpstr>
      <vt:lpstr>Facet</vt:lpstr>
      <vt:lpstr>Document</vt:lpstr>
      <vt:lpstr>Antimicrobial Resistance Profiles and Detection of mecA, blaCTX-M-1, and blaSHV genes in Bacteria among Diabetic Foot Ulcer Patients from Kisumu County, Kenya </vt:lpstr>
      <vt:lpstr>Introduction </vt:lpstr>
      <vt:lpstr>Methodology </vt:lpstr>
      <vt:lpstr>RESULT &amp; DISCUSSION</vt:lpstr>
      <vt:lpstr>PowerPoint Presentation</vt:lpstr>
      <vt:lpstr>PowerPoint Presentation</vt:lpstr>
      <vt:lpstr>Table 2b: Resistance patterns of the prevalent Gram positive bacteria on DFU to commonly used Antibiotic  </vt:lpstr>
      <vt:lpstr>Characterization of mecA genes from Staphylococcus aureus. </vt:lpstr>
      <vt:lpstr>Characterization of β-Lactamase genes from selected MDR Gram-negative bacteria </vt:lpstr>
      <vt:lpstr>PowerPoint Presentation</vt:lpstr>
      <vt:lpstr>CONCLUSION</vt:lpstr>
      <vt:lpstr>THANKS ALL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SILAS</cp:lastModifiedBy>
  <cp:revision>23</cp:revision>
  <dcterms:created xsi:type="dcterms:W3CDTF">2024-08-06T05:45:52Z</dcterms:created>
  <dcterms:modified xsi:type="dcterms:W3CDTF">2025-09-11T07:40:43Z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